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35"/>
  </p:notesMasterIdLst>
  <p:sldIdLst>
    <p:sldId id="256" r:id="rId6"/>
    <p:sldId id="257" r:id="rId7"/>
    <p:sldId id="277" r:id="rId8"/>
    <p:sldId id="279" r:id="rId9"/>
    <p:sldId id="280" r:id="rId10"/>
    <p:sldId id="281" r:id="rId11"/>
    <p:sldId id="283" r:id="rId12"/>
    <p:sldId id="284" r:id="rId13"/>
    <p:sldId id="285" r:id="rId14"/>
    <p:sldId id="282" r:id="rId15"/>
    <p:sldId id="294" r:id="rId16"/>
    <p:sldId id="296" r:id="rId17"/>
    <p:sldId id="287" r:id="rId18"/>
    <p:sldId id="286" r:id="rId19"/>
    <p:sldId id="288" r:id="rId20"/>
    <p:sldId id="289" r:id="rId21"/>
    <p:sldId id="274" r:id="rId22"/>
    <p:sldId id="275" r:id="rId23"/>
    <p:sldId id="276" r:id="rId24"/>
    <p:sldId id="278" r:id="rId25"/>
    <p:sldId id="261" r:id="rId26"/>
    <p:sldId id="293" r:id="rId27"/>
    <p:sldId id="264" r:id="rId28"/>
    <p:sldId id="265" r:id="rId29"/>
    <p:sldId id="267" r:id="rId30"/>
    <p:sldId id="266" r:id="rId31"/>
    <p:sldId id="263" r:id="rId32"/>
    <p:sldId id="268" r:id="rId33"/>
    <p:sldId id="260" r:id="rId3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Taylor" initials="MT" lastIdx="2" clrIdx="0">
    <p:extLst>
      <p:ext uri="{19B8F6BF-5375-455C-9EA6-DF929625EA0E}">
        <p15:presenceInfo xmlns:p15="http://schemas.microsoft.com/office/powerpoint/2012/main" userId="S-1-5-21-2893992772-4190918619-3172396439-1316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5401" autoAdjust="0"/>
  </p:normalViewPr>
  <p:slideViewPr>
    <p:cSldViewPr>
      <p:cViewPr varScale="1">
        <p:scale>
          <a:sx n="86" d="100"/>
          <a:sy n="86" d="100"/>
        </p:scale>
        <p:origin x="135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B82F16C-380C-42A7-ADBB-143F7C001B35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A1525B-F2EA-4E9F-A179-E30EAED4B7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00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Karen to introduce this session.</a:t>
            </a:r>
          </a:p>
          <a:p>
            <a:r>
              <a:rPr lang="en-US" dirty="0"/>
              <a:t>Talk about the “why”!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09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Jeannette</a:t>
            </a:r>
          </a:p>
          <a:p>
            <a:r>
              <a:rPr lang="en-US" dirty="0"/>
              <a:t>Education – key is information</a:t>
            </a:r>
          </a:p>
          <a:p>
            <a:r>
              <a:rPr lang="en-US" dirty="0"/>
              <a:t>Know the risks, make informed choices on where to live (rural vs city) (alone vs roommate), </a:t>
            </a:r>
          </a:p>
          <a:p>
            <a:r>
              <a:rPr lang="en-US" dirty="0"/>
              <a:t>Know resources and capabilities</a:t>
            </a:r>
          </a:p>
          <a:p>
            <a:r>
              <a:rPr lang="en-US" dirty="0"/>
              <a:t>We check schools, crime, etc. also check flood zones, evacuation routes, shelters</a:t>
            </a:r>
          </a:p>
          <a:p>
            <a:r>
              <a:rPr lang="en-US" dirty="0"/>
              <a:t>Cities – drainage, power grids, zoning, building codes</a:t>
            </a:r>
          </a:p>
          <a:p>
            <a:endParaRPr lang="en-US" dirty="0"/>
          </a:p>
          <a:p>
            <a:r>
              <a:rPr lang="en-US" dirty="0"/>
              <a:t>Resiliency-lessen to impact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12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Karen</a:t>
            </a:r>
          </a:p>
          <a:p>
            <a:pPr marL="228600" indent="-228600">
              <a:buAutoNum type="arabicPeriod"/>
            </a:pPr>
            <a:r>
              <a:rPr lang="en-US" dirty="0"/>
              <a:t>List family members and all of their contact information (home, cell, email)</a:t>
            </a:r>
          </a:p>
          <a:p>
            <a:pPr marL="228600" indent="-228600">
              <a:buAutoNum type="arabicPeriod"/>
            </a:pPr>
            <a:r>
              <a:rPr lang="en-US" dirty="0"/>
              <a:t>Include information on your pets and your vets contact information. Know where pet friendly shelters/motels are located.</a:t>
            </a:r>
          </a:p>
          <a:p>
            <a:pPr marL="228600" indent="-228600">
              <a:buAutoNum type="arabicPeriod"/>
            </a:pPr>
            <a:r>
              <a:rPr lang="en-US" dirty="0"/>
              <a:t>Think about the disasters that could most like affect your household.</a:t>
            </a:r>
          </a:p>
          <a:p>
            <a:pPr marL="228600" indent="-228600">
              <a:buAutoNum type="arabicPeriod"/>
            </a:pPr>
            <a:r>
              <a:rPr lang="en-US" dirty="0"/>
              <a:t>What are your home’s escape routes?</a:t>
            </a:r>
          </a:p>
          <a:p>
            <a:pPr marL="228600" indent="-228600">
              <a:buAutoNum type="arabicPeriod"/>
            </a:pPr>
            <a:r>
              <a:rPr lang="en-US" dirty="0"/>
              <a:t>If separated during an emergency, where is your meeting place near your home?</a:t>
            </a:r>
          </a:p>
          <a:p>
            <a:pPr marL="228600" indent="-228600">
              <a:buAutoNum type="arabicPeriod"/>
            </a:pPr>
            <a:r>
              <a:rPr lang="en-US" dirty="0"/>
              <a:t>Identify an emergency contact outside your immediate area that everyone knows.</a:t>
            </a:r>
          </a:p>
          <a:p>
            <a:pPr marL="228600" indent="-228600">
              <a:buAutoNum type="arabicPeriod"/>
            </a:pPr>
            <a:r>
              <a:rPr lang="en-US" dirty="0"/>
              <a:t>Know the plans for your child’s school or daycare. Where will they evacuate to?</a:t>
            </a:r>
          </a:p>
          <a:p>
            <a:pPr marL="228600" indent="-228600">
              <a:buAutoNum type="arabicPeriod"/>
            </a:pPr>
            <a:r>
              <a:rPr lang="en-US" dirty="0"/>
              <a:t>Know when and how to shelter in place (accessible safe room, seal windows, vents and doors, listen to emergency broadcasts.</a:t>
            </a:r>
          </a:p>
          <a:p>
            <a:pPr marL="228600" indent="-228600">
              <a:buAutoNum type="arabicPeriod"/>
            </a:pPr>
            <a:r>
              <a:rPr lang="en-US" dirty="0"/>
              <a:t>Put together a disaster kit.</a:t>
            </a:r>
          </a:p>
          <a:p>
            <a:pPr marL="228600" indent="-228600">
              <a:buAutoNum type="arabicPeriod"/>
            </a:pPr>
            <a:r>
              <a:rPr lang="en-US" dirty="0"/>
              <a:t>Have your family’s medical information handy.</a:t>
            </a:r>
          </a:p>
          <a:p>
            <a:pPr marL="228600" indent="-228600">
              <a:buAutoNum type="arabicPeriod"/>
            </a:pPr>
            <a:r>
              <a:rPr lang="en-US" dirty="0"/>
              <a:t>Obtain copies of bank statements and cash. Bring copies of utility bills as proof of residence in applying for assistance.</a:t>
            </a:r>
          </a:p>
          <a:p>
            <a:pPr marL="228600" indent="-228600">
              <a:buAutoNum type="arabicPeriod"/>
            </a:pPr>
            <a:r>
              <a:rPr lang="en-US" dirty="0"/>
              <a:t>Share your plan with those who need to know it.</a:t>
            </a:r>
          </a:p>
          <a:p>
            <a:pPr marL="228600" indent="-228600">
              <a:buAutoNum type="arabicPeriod"/>
            </a:pPr>
            <a:r>
              <a:rPr lang="en-US" dirty="0"/>
              <a:t>Meet and review your plan every 6 months and change as necessary.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19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Karen</a:t>
            </a:r>
          </a:p>
          <a:p>
            <a:pPr marL="228600" indent="-228600">
              <a:buAutoNum type="arabicPeriod"/>
            </a:pPr>
            <a:r>
              <a:rPr lang="en-US" dirty="0"/>
              <a:t>There are many resources available for developing personal disaster plans.</a:t>
            </a:r>
          </a:p>
          <a:p>
            <a:pPr marL="228600" indent="-228600">
              <a:buAutoNum type="arabicPeriod"/>
            </a:pPr>
            <a:r>
              <a:rPr lang="en-US" dirty="0"/>
              <a:t>Disaster Plans:</a:t>
            </a:r>
          </a:p>
          <a:p>
            <a:pPr marL="685800" lvl="1" indent="-228600">
              <a:buAutoNum type="arabicPeriod"/>
            </a:pPr>
            <a:r>
              <a:rPr lang="en-US" dirty="0"/>
              <a:t>Do you live in an evacuation zone?</a:t>
            </a:r>
          </a:p>
          <a:p>
            <a:pPr marL="685800" lvl="1" indent="-228600">
              <a:buAutoNum type="arabicPeriod"/>
            </a:pPr>
            <a:r>
              <a:rPr lang="en-US" dirty="0"/>
              <a:t>What are your transportation resources?</a:t>
            </a:r>
          </a:p>
          <a:p>
            <a:pPr marL="685800" lvl="1" indent="-228600">
              <a:buAutoNum type="arabicPeriod"/>
            </a:pPr>
            <a:r>
              <a:rPr lang="en-US" dirty="0"/>
              <a:t>Do you plan to use a portable generator?</a:t>
            </a:r>
          </a:p>
          <a:p>
            <a:pPr marL="1143000" lvl="2" indent="-228600">
              <a:buAutoNum type="arabicPeriod"/>
            </a:pPr>
            <a:r>
              <a:rPr lang="en-US" dirty="0"/>
              <a:t>Know the hazards associated with generator use.</a:t>
            </a:r>
          </a:p>
          <a:p>
            <a:pPr marL="1143000" lvl="2" indent="-228600">
              <a:buAutoNum type="arabicPeriod"/>
            </a:pPr>
            <a:r>
              <a:rPr lang="en-US" dirty="0"/>
              <a:t>Test your generator regularly</a:t>
            </a:r>
          </a:p>
          <a:p>
            <a:pPr marL="1143000" lvl="2" indent="-228600">
              <a:buAutoNum type="arabicPeriod"/>
            </a:pPr>
            <a:r>
              <a:rPr lang="en-US" dirty="0"/>
              <a:t>Never attach a generator directly to the electrical system of your home unless you have a transfer switch installed</a:t>
            </a:r>
          </a:p>
          <a:p>
            <a:pPr marL="685800" lvl="1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2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  <a:p>
            <a:r>
              <a:rPr lang="en-US" dirty="0"/>
              <a:t>One thins PCEM wanted to convey clearly – discourage use of shelters</a:t>
            </a:r>
          </a:p>
          <a:p>
            <a:r>
              <a:rPr lang="en-US" dirty="0"/>
              <a:t>Not enough cots/supplies</a:t>
            </a:r>
          </a:p>
          <a:p>
            <a:r>
              <a:rPr lang="en-US" dirty="0"/>
              <a:t>Takes all staff to review when registration is late</a:t>
            </a:r>
          </a:p>
          <a:p>
            <a:r>
              <a:rPr lang="en-US" dirty="0"/>
              <a:t>Has anyone been in a shelter before? Tell us your experience</a:t>
            </a:r>
          </a:p>
          <a:p>
            <a:r>
              <a:rPr lang="en-US" dirty="0"/>
              <a:t>Look for an officially designated shelter within your county</a:t>
            </a:r>
          </a:p>
          <a:p>
            <a:r>
              <a:rPr lang="en-US" dirty="0"/>
              <a:t>Floridadisaster.org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2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  <a:p>
            <a:r>
              <a:rPr lang="en-US" dirty="0"/>
              <a:t>Not the first option</a:t>
            </a:r>
          </a:p>
          <a:p>
            <a:r>
              <a:rPr lang="en-US" dirty="0"/>
              <a:t>During the planning stage – determine how to best shelter- If using SPNS register early</a:t>
            </a:r>
          </a:p>
          <a:p>
            <a:r>
              <a:rPr lang="en-US" dirty="0"/>
              <a:t>Definition of “Special” unnecessary to go far from home to SPNS- no staff for supervision/available rooms</a:t>
            </a:r>
          </a:p>
          <a:p>
            <a:r>
              <a:rPr lang="en-US" dirty="0"/>
              <a:t>Do not drop off clients – if not dependent at home will not be independent in a shelter</a:t>
            </a:r>
          </a:p>
          <a:p>
            <a:r>
              <a:rPr lang="en-US" dirty="0"/>
              <a:t>Not for licensed facilities</a:t>
            </a:r>
          </a:p>
          <a:p>
            <a:r>
              <a:rPr lang="en-US" dirty="0"/>
              <a:t>Communicate needs to EM – will identify core needs and assist (transportation, nursing home designation, etc.)</a:t>
            </a:r>
          </a:p>
          <a:p>
            <a:r>
              <a:rPr lang="en-US" dirty="0"/>
              <a:t>Bring your own caregiver and any needed medications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96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  <a:p>
            <a:r>
              <a:rPr lang="en-US" dirty="0"/>
              <a:t>Providers helping providers</a:t>
            </a:r>
          </a:p>
          <a:p>
            <a:r>
              <a:rPr lang="en-US" dirty="0"/>
              <a:t>“Sister” Group homes – combination of homes when own more than one home</a:t>
            </a:r>
          </a:p>
          <a:p>
            <a:r>
              <a:rPr lang="en-US" dirty="0"/>
              <a:t>Anxiety/chaos is lessened</a:t>
            </a:r>
          </a:p>
          <a:p>
            <a:r>
              <a:rPr lang="en-US" dirty="0"/>
              <a:t>Easier to report after event</a:t>
            </a:r>
          </a:p>
          <a:p>
            <a:r>
              <a:rPr lang="en-US" dirty="0"/>
              <a:t>Providers taking individuals home with their families-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44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  <a:p>
            <a:r>
              <a:rPr lang="en-US" dirty="0"/>
              <a:t>Alternative to SPNS, public shelter, shelter in place</a:t>
            </a:r>
          </a:p>
          <a:p>
            <a:r>
              <a:rPr lang="en-US" dirty="0"/>
              <a:t>Nightmare scenario on the road</a:t>
            </a:r>
          </a:p>
          <a:p>
            <a:r>
              <a:rPr lang="en-US" dirty="0"/>
              <a:t>6.8 million evacuees – 1/3 of 21 million residents</a:t>
            </a:r>
          </a:p>
          <a:p>
            <a:r>
              <a:rPr lang="en-US" dirty="0"/>
              <a:t>Leon county filled 10 shelters with mainly people from other counties</a:t>
            </a:r>
          </a:p>
          <a:p>
            <a:r>
              <a:rPr lang="en-US" dirty="0"/>
              <a:t>Extremes- never evacuating vs. hell yes I’m leaving no matter the circumstances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Jeannette</a:t>
            </a:r>
          </a:p>
          <a:p>
            <a:r>
              <a:rPr lang="en-US" dirty="0"/>
              <a:t>Spaghetti- Visual representation of “where are you going”?</a:t>
            </a:r>
          </a:p>
          <a:p>
            <a:r>
              <a:rPr lang="en-US" dirty="0"/>
              <a:t>Not all EM’s agree on evacuation approaches</a:t>
            </a:r>
          </a:p>
          <a:p>
            <a:r>
              <a:rPr lang="en-US" dirty="0"/>
              <a:t>Evacuation based on storm surge- if within range safe to stay – Personal choice</a:t>
            </a:r>
          </a:p>
          <a:p>
            <a:r>
              <a:rPr lang="en-US" dirty="0"/>
              <a:t>The Harvey effect fearful images impact those impacted next– Irma evacuations</a:t>
            </a:r>
          </a:p>
          <a:p>
            <a:r>
              <a:rPr lang="en-US" dirty="0"/>
              <a:t>People stranded on their roof just 1 month before Irma.</a:t>
            </a:r>
          </a:p>
          <a:p>
            <a:r>
              <a:rPr lang="en-US" dirty="0"/>
              <a:t>Cascade effect</a:t>
            </a:r>
          </a:p>
          <a:p>
            <a:endParaRPr lang="en-US" dirty="0"/>
          </a:p>
          <a:p>
            <a:r>
              <a:rPr lang="en-US" dirty="0"/>
              <a:t>Irma Stats: </a:t>
            </a:r>
          </a:p>
          <a:p>
            <a:r>
              <a:rPr lang="en-US" dirty="0"/>
              <a:t>455,610 persons sheltered (General population shelters)</a:t>
            </a:r>
          </a:p>
          <a:p>
            <a:r>
              <a:rPr lang="en-US" dirty="0"/>
              <a:t>47,839 persons sheltered (Special Needs Shelters)</a:t>
            </a:r>
          </a:p>
          <a:p>
            <a:r>
              <a:rPr lang="en-US" dirty="0"/>
              <a:t>6.8 persons evacuated (about 1/3 of the state’s population)</a:t>
            </a:r>
          </a:p>
          <a:p>
            <a:r>
              <a:rPr lang="en-US" dirty="0"/>
              <a:t>Over 1 million meals served</a:t>
            </a:r>
          </a:p>
          <a:p>
            <a:r>
              <a:rPr lang="en-US" dirty="0"/>
              <a:t>Over 1 million food boxes distributed</a:t>
            </a:r>
          </a:p>
          <a:p>
            <a:r>
              <a:rPr lang="en-US" dirty="0"/>
              <a:t>44,803 documented volunteers served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45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Jeannette</a:t>
            </a:r>
          </a:p>
          <a:p>
            <a:r>
              <a:rPr lang="en-US" dirty="0"/>
              <a:t>Before IRMA there was Charley in 2004 and Andrew in 1992</a:t>
            </a:r>
          </a:p>
          <a:p>
            <a:r>
              <a:rPr lang="en-US" dirty="0"/>
              <a:t>Transition to APD role within the states Division of Emergency Management – recap</a:t>
            </a:r>
          </a:p>
          <a:p>
            <a:r>
              <a:rPr lang="en-US" dirty="0"/>
              <a:t>Mitigation, preparation, response, recovery, Sheltering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35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Jeannette</a:t>
            </a:r>
          </a:p>
          <a:p>
            <a:r>
              <a:rPr lang="en-US" dirty="0"/>
              <a:t>That decision to stay or go has a huge impact on planning – plan for both</a:t>
            </a:r>
          </a:p>
          <a:p>
            <a:endParaRPr lang="en-US" dirty="0"/>
          </a:p>
          <a:p>
            <a:r>
              <a:rPr lang="en-US" dirty="0"/>
              <a:t>Katrina - true example of how storms disproportionately impact vulnerable populations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55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  <a:p>
            <a:r>
              <a:rPr lang="en-US" dirty="0"/>
              <a:t>All agencies have a Concept of Operations Plan (similar template)</a:t>
            </a:r>
          </a:p>
          <a:p>
            <a:r>
              <a:rPr lang="en-US" dirty="0"/>
              <a:t>Know those that you interact with</a:t>
            </a:r>
          </a:p>
          <a:p>
            <a:r>
              <a:rPr lang="en-US" dirty="0"/>
              <a:t>Update at least annually – no dust!</a:t>
            </a:r>
          </a:p>
          <a:p>
            <a:r>
              <a:rPr lang="en-US" dirty="0"/>
              <a:t>Identify essential stuff</a:t>
            </a:r>
          </a:p>
          <a:p>
            <a:r>
              <a:rPr lang="en-US" dirty="0"/>
              <a:t>IMT – Incident Management Team (Logistics, Communications, Operations)</a:t>
            </a:r>
          </a:p>
          <a:p>
            <a:r>
              <a:rPr lang="en-US" dirty="0"/>
              <a:t>Guides what occurs before, during, and after event</a:t>
            </a:r>
          </a:p>
          <a:p>
            <a:r>
              <a:rPr lang="en-US" dirty="0"/>
              <a:t>People with power, no laptops. </a:t>
            </a:r>
          </a:p>
          <a:p>
            <a:r>
              <a:rPr lang="en-US" dirty="0"/>
              <a:t>Loss of power – huge impact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59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  <a:p>
            <a:r>
              <a:rPr lang="en-US" dirty="0"/>
              <a:t>In order to have valid SITREP / Battle rhythm calls, large amount of intelligence gathered</a:t>
            </a:r>
          </a:p>
          <a:p>
            <a:r>
              <a:rPr lang="en-US" dirty="0"/>
              <a:t>Maintain Licensed home list (400+)</a:t>
            </a:r>
          </a:p>
          <a:p>
            <a:r>
              <a:rPr lang="en-US" dirty="0"/>
              <a:t>WSC – for each consumer they serve –  with family home</a:t>
            </a:r>
          </a:p>
          <a:p>
            <a:r>
              <a:rPr lang="en-US" dirty="0"/>
              <a:t>Suncoast mock drill last year – training 80-90% tracked down very few sheet in Sept (IRMA)</a:t>
            </a:r>
          </a:p>
          <a:p>
            <a:r>
              <a:rPr lang="en-US" dirty="0"/>
              <a:t>Good Information, excellent communication let to even with no major incidents/loss of life</a:t>
            </a:r>
          </a:p>
          <a:p>
            <a:r>
              <a:rPr lang="en-US" dirty="0"/>
              <a:t>Types of information gathered and heard during the lifetime of an event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5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  <a:p>
            <a:r>
              <a:rPr lang="en-US" dirty="0"/>
              <a:t>Tremendous level of cooperation – often cynical about government – Impressive response and cooperation</a:t>
            </a:r>
          </a:p>
          <a:p>
            <a:r>
              <a:rPr lang="en-US" dirty="0"/>
              <a:t>Charge phone in car- dedicated staff</a:t>
            </a:r>
          </a:p>
          <a:p>
            <a:r>
              <a:rPr lang="en-US" dirty="0"/>
              <a:t>Collaborate with EOC / power companies</a:t>
            </a:r>
          </a:p>
          <a:p>
            <a:r>
              <a:rPr lang="en-US" dirty="0"/>
              <a:t>WSC advocacy group participation</a:t>
            </a:r>
          </a:p>
          <a:p>
            <a:r>
              <a:rPr lang="en-US" dirty="0"/>
              <a:t>“SITREP discussed on each call focusing on unmet needs”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70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Jeannette</a:t>
            </a:r>
          </a:p>
          <a:p>
            <a:r>
              <a:rPr lang="en-US" dirty="0"/>
              <a:t>Assess – Good/Bad</a:t>
            </a:r>
          </a:p>
          <a:p>
            <a:r>
              <a:rPr lang="en-US" dirty="0"/>
              <a:t>Access local information relevant to you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146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Jeannette</a:t>
            </a:r>
          </a:p>
          <a:p>
            <a:r>
              <a:rPr lang="en-US" dirty="0"/>
              <a:t>Obvious Challenges (water and power)</a:t>
            </a:r>
          </a:p>
          <a:p>
            <a:r>
              <a:rPr lang="en-US" dirty="0"/>
              <a:t>No curfew to enforce – Inconsistent use of communication</a:t>
            </a:r>
          </a:p>
          <a:p>
            <a:r>
              <a:rPr lang="en-US" dirty="0"/>
              <a:t>Indicated at the beginning that more attention needed (Access and Functional Needs) – includes sensory disabilities, no English, pregnant,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Published after action reports – Local &amp;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423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  <a:p>
            <a:r>
              <a:rPr lang="en-US" dirty="0"/>
              <a:t>Slide accompanies the Handout Booklet from FFDC</a:t>
            </a:r>
          </a:p>
          <a:p>
            <a:r>
              <a:rPr lang="en-US" dirty="0"/>
              <a:t>Highly Personalized</a:t>
            </a:r>
          </a:p>
          <a:p>
            <a:r>
              <a:rPr lang="en-US" dirty="0"/>
              <a:t>Challenges and resources</a:t>
            </a:r>
          </a:p>
          <a:p>
            <a:r>
              <a:rPr lang="en-US" dirty="0"/>
              <a:t>Not just hurricanes with weeks of warning- instant events</a:t>
            </a:r>
          </a:p>
          <a:p>
            <a:r>
              <a:rPr lang="en-US" dirty="0"/>
              <a:t>Mobility, Health, transportation, guides the planning process</a:t>
            </a:r>
          </a:p>
          <a:p>
            <a:r>
              <a:rPr lang="en-US" dirty="0"/>
              <a:t>Local, state, federal (phone and websites)</a:t>
            </a:r>
          </a:p>
          <a:p>
            <a:r>
              <a:rPr lang="en-US" dirty="0"/>
              <a:t>Can download or request hard copies of the Emergency Plans- FDDC 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4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  <a:p>
            <a:r>
              <a:rPr lang="en-US" dirty="0"/>
              <a:t>Information overload at times.</a:t>
            </a:r>
          </a:p>
          <a:p>
            <a:r>
              <a:rPr lang="en-US" dirty="0"/>
              <a:t>Easy to dismiss/complacent</a:t>
            </a:r>
          </a:p>
          <a:p>
            <a:r>
              <a:rPr lang="en-US" dirty="0"/>
              <a:t>Revise, Revise, Revise – update condition, supports, resources</a:t>
            </a:r>
          </a:p>
          <a:p>
            <a:r>
              <a:rPr lang="en-US" dirty="0"/>
              <a:t>Irma – should help with good plans this year</a:t>
            </a:r>
          </a:p>
          <a:p>
            <a:r>
              <a:rPr lang="en-US" dirty="0"/>
              <a:t>Many templates aside from FDDC handout.</a:t>
            </a:r>
          </a:p>
          <a:p>
            <a:r>
              <a:rPr lang="en-US" dirty="0"/>
              <a:t>Main Resource: ready.gov; fema.gov; floridadisaster.org</a:t>
            </a:r>
          </a:p>
          <a:p>
            <a:r>
              <a:rPr lang="en-US" dirty="0"/>
              <a:t>Drive to find weak spots in plan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118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459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Jeannette</a:t>
            </a:r>
          </a:p>
          <a:p>
            <a:r>
              <a:rPr lang="en-US" dirty="0"/>
              <a:t>What are YOUR lessons learned? (Audience?)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1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3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  <a:p>
            <a:endParaRPr lang="en-US" dirty="0"/>
          </a:p>
          <a:p>
            <a:r>
              <a:rPr lang="en-US" dirty="0"/>
              <a:t>Disproportionate impact: Same event with different impact</a:t>
            </a:r>
          </a:p>
          <a:p>
            <a:endParaRPr lang="en-US" dirty="0"/>
          </a:p>
          <a:p>
            <a:r>
              <a:rPr lang="en-US" dirty="0"/>
              <a:t>“Vulnerable populations”</a:t>
            </a:r>
          </a:p>
          <a:p>
            <a:endParaRPr lang="en-US" dirty="0"/>
          </a:p>
          <a:p>
            <a:r>
              <a:rPr lang="en-US" dirty="0"/>
              <a:t>Lower access to mitigate and prepare</a:t>
            </a:r>
          </a:p>
          <a:p>
            <a:endParaRPr lang="en-US" dirty="0"/>
          </a:p>
          <a:p>
            <a:r>
              <a:rPr lang="en-US" dirty="0"/>
              <a:t>Low social empowerment-not always included in planning process.</a:t>
            </a:r>
          </a:p>
          <a:p>
            <a:endParaRPr lang="en-US" dirty="0"/>
          </a:p>
          <a:p>
            <a:r>
              <a:rPr lang="en-US" dirty="0"/>
              <a:t>Need for more inclusive 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99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  <a:p>
            <a:r>
              <a:rPr lang="en-US" dirty="0"/>
              <a:t>Deeper Impact by same events</a:t>
            </a:r>
          </a:p>
          <a:p>
            <a:r>
              <a:rPr lang="en-US" dirty="0"/>
              <a:t>“stable” on a good day</a:t>
            </a:r>
          </a:p>
          <a:p>
            <a:r>
              <a:rPr lang="en-US" dirty="0"/>
              <a:t>Untrusting of government (esp. migrants)</a:t>
            </a:r>
          </a:p>
          <a:p>
            <a:r>
              <a:rPr lang="en-US" dirty="0"/>
              <a:t>Unwilling to part with possessions, home, pets</a:t>
            </a:r>
          </a:p>
          <a:p>
            <a:r>
              <a:rPr lang="en-US" dirty="0"/>
              <a:t>Lack of social/natural supports and relying only on paid supports only is a challenge</a:t>
            </a:r>
          </a:p>
          <a:p>
            <a:endParaRPr lang="en-US" dirty="0"/>
          </a:p>
          <a:p>
            <a:r>
              <a:rPr lang="en-US" dirty="0"/>
              <a:t>Vulnerable to heat, loss of power, lack of 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54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  <a:p>
            <a:r>
              <a:rPr lang="en-US" dirty="0"/>
              <a:t>Availability of paid supports compromised</a:t>
            </a:r>
          </a:p>
          <a:p>
            <a:r>
              <a:rPr lang="en-US" dirty="0"/>
              <a:t>Providers – Continuing Operations Plan – Assess availability of staff</a:t>
            </a:r>
          </a:p>
          <a:p>
            <a:r>
              <a:rPr lang="en-US" dirty="0"/>
              <a:t>Small issues become magnified and grow</a:t>
            </a:r>
          </a:p>
          <a:p>
            <a:r>
              <a:rPr lang="en-US" dirty="0"/>
              <a:t>Health can deteriorate quickly (missed medications, toileting, dehydration)</a:t>
            </a:r>
          </a:p>
          <a:p>
            <a:r>
              <a:rPr lang="en-US" dirty="0"/>
              <a:t>Doctors unavailable/ER visits increase</a:t>
            </a:r>
          </a:p>
          <a:p>
            <a:r>
              <a:rPr lang="en-US" dirty="0"/>
              <a:t>Money to buy only very basic supplies</a:t>
            </a:r>
          </a:p>
          <a:p>
            <a:r>
              <a:rPr lang="en-US" dirty="0"/>
              <a:t>Transition to Field of Emergency Management – County, State, Federal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82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</a:t>
            </a:r>
          </a:p>
          <a:p>
            <a:r>
              <a:rPr lang="en-US" dirty="0"/>
              <a:t>Cyclical</a:t>
            </a:r>
          </a:p>
          <a:p>
            <a:r>
              <a:rPr lang="en-US" dirty="0"/>
              <a:t>Mitigation – to lessen</a:t>
            </a:r>
          </a:p>
          <a:p>
            <a:r>
              <a:rPr lang="en-US" dirty="0"/>
              <a:t>Prepare – Main area of focus</a:t>
            </a:r>
          </a:p>
          <a:p>
            <a:r>
              <a:rPr lang="en-US" dirty="0"/>
              <a:t>Response – Day of and right after. Health and safety essentials</a:t>
            </a:r>
          </a:p>
          <a:p>
            <a:r>
              <a:rPr lang="en-US" dirty="0"/>
              <a:t>Recovery – Short vs. Long / Days –Years</a:t>
            </a:r>
          </a:p>
          <a:p>
            <a:r>
              <a:rPr lang="en-US" dirty="0"/>
              <a:t>Mitigation</a:t>
            </a:r>
          </a:p>
          <a:p>
            <a:r>
              <a:rPr lang="en-US" dirty="0"/>
              <a:t>Restore power grid to full rebuild</a:t>
            </a:r>
          </a:p>
          <a:p>
            <a:r>
              <a:rPr lang="en-US" dirty="0"/>
              <a:t>Feedback loop to mitigate – often stuck in preparation without an actual event</a:t>
            </a:r>
          </a:p>
          <a:p>
            <a:r>
              <a:rPr lang="en-US" dirty="0"/>
              <a:t>State and Local Emergency Roles and Responsibilities </a:t>
            </a:r>
          </a:p>
          <a:p>
            <a:r>
              <a:rPr lang="en-US" dirty="0"/>
              <a:t>All hazards – fires, floods, chemical, spills, terrorism – MMRS in Pinellas (participated in terrorism planning)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90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Jeannette</a:t>
            </a:r>
          </a:p>
          <a:p>
            <a:r>
              <a:rPr lang="en-US" dirty="0"/>
              <a:t>Bombarded with information (too much at times can lead to ignoring message)</a:t>
            </a:r>
          </a:p>
          <a:p>
            <a:r>
              <a:rPr lang="en-US" dirty="0"/>
              <a:t>Hard to improve without event (apathy and complacency)</a:t>
            </a:r>
          </a:p>
          <a:p>
            <a:r>
              <a:rPr lang="en-US" dirty="0"/>
              <a:t>My kids eat the supplies!</a:t>
            </a:r>
          </a:p>
          <a:p>
            <a:r>
              <a:rPr lang="en-US" dirty="0"/>
              <a:t>Resources dwindle – plan gets dusty – staff and other supports change – resources and needs change</a:t>
            </a:r>
          </a:p>
          <a:p>
            <a:r>
              <a:rPr lang="en-US" dirty="0"/>
              <a:t>Expensive – easy to put off</a:t>
            </a:r>
          </a:p>
          <a:p>
            <a:endParaRPr lang="en-US" dirty="0"/>
          </a:p>
          <a:p>
            <a:r>
              <a:rPr lang="en-US" dirty="0"/>
              <a:t>Community resources – Field trip to local EM office after IRMA – likely to see improvement</a:t>
            </a:r>
          </a:p>
          <a:p>
            <a:endParaRPr lang="en-US" dirty="0"/>
          </a:p>
          <a:p>
            <a:r>
              <a:rPr lang="en-US" dirty="0"/>
              <a:t>Communicate plan – all involved</a:t>
            </a:r>
          </a:p>
          <a:p>
            <a:endParaRPr lang="en-US" dirty="0"/>
          </a:p>
          <a:p>
            <a:r>
              <a:rPr lang="en-US" dirty="0"/>
              <a:t>Test: Suncoast exercise (Time to do call down drill)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74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Jeannette</a:t>
            </a:r>
          </a:p>
          <a:p>
            <a:r>
              <a:rPr lang="en-US" dirty="0"/>
              <a:t>Execute the written plan- stay or go? </a:t>
            </a:r>
          </a:p>
          <a:p>
            <a:r>
              <a:rPr lang="en-US" dirty="0"/>
              <a:t>Assess status - “Am I okay”</a:t>
            </a:r>
          </a:p>
          <a:p>
            <a:r>
              <a:rPr lang="en-US" dirty="0"/>
              <a:t>Triage unmet needs – communicate those needs or “All Clear”</a:t>
            </a:r>
          </a:p>
          <a:p>
            <a:r>
              <a:rPr lang="en-US" dirty="0"/>
              <a:t>Access local resources (medical / tarps / water,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May not have immediate access to home</a:t>
            </a:r>
          </a:p>
          <a:p>
            <a:r>
              <a:rPr lang="en-US" dirty="0"/>
              <a:t>Hard hit areas are the priority (“lesser” needs on hold which can be a problem)</a:t>
            </a:r>
          </a:p>
          <a:p>
            <a:r>
              <a:rPr lang="en-US" dirty="0"/>
              <a:t>Important to communicate status with APD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Jeannette</a:t>
            </a:r>
          </a:p>
          <a:p>
            <a:r>
              <a:rPr lang="en-US" dirty="0"/>
              <a:t>Lessons feeds back into Mitigation/planning</a:t>
            </a:r>
          </a:p>
          <a:p>
            <a:r>
              <a:rPr lang="en-US" dirty="0"/>
              <a:t>Return home and assess the damage</a:t>
            </a:r>
          </a:p>
          <a:p>
            <a:r>
              <a:rPr lang="en-US" dirty="0"/>
              <a:t>Save all receipts! – FEMA programs, state resources unlocked depending on declarations, track length of power outage time (IA &amp; other recovery programs </a:t>
            </a:r>
            <a:r>
              <a:rPr lang="en-US" dirty="0" err="1"/>
              <a:t>i.e</a:t>
            </a:r>
            <a:r>
              <a:rPr lang="en-US" dirty="0"/>
              <a:t>… food)</a:t>
            </a:r>
          </a:p>
          <a:p>
            <a:r>
              <a:rPr lang="en-US" dirty="0">
                <a:highlight>
                  <a:srgbClr val="FFFF00"/>
                </a:highlight>
              </a:rPr>
              <a:t>Providers – APD funding non-traditional service provision </a:t>
            </a:r>
          </a:p>
          <a:p>
            <a:r>
              <a:rPr lang="en-US" dirty="0"/>
              <a:t>Includes APD twice daily calls until all are accounted for and all had power</a:t>
            </a:r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1525B-F2EA-4E9F-A179-E30EAED4B74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8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6D09B9D6-DFEC-4ABC-9EAE-A7055A0E4968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1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5F2F-8A75-4D11-BF13-13A728D0A3E4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5F2F-8A75-4D11-BF13-13A728D0A3E4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3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5F2F-8A75-4D11-BF13-13A728D0A3E4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43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5F2F-8A75-4D11-BF13-13A728D0A3E4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4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5F2F-8A75-4D11-BF13-13A728D0A3E4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8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A5F2F-8A75-4D11-BF13-13A728D0A3E4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1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935F-1970-4907-A521-5682315EFDEB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01F-E9A7-4185-8840-B1B77D0C8FAE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6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716E1-5990-44FF-B810-118DF837840B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7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655F-D40A-4B69-A39B-CCF10A1C11C5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1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368F-F949-49BC-9A80-5159BC61FB89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FDAC-1641-440A-B6EE-C1D2248BA7AE}" type="datetime1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1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62D8-23D5-4168-9D33-2706AEC5759B}" type="datetime1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E28A-BCAE-4728-8D4F-A84C0A545BBF}" type="datetime1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45DA3-9D4E-4DD9-AD66-292569A4365E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8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FC5-0BC6-4EC0-8CF6-FEDCA27124BC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6A5F2F-8A75-4D11-BF13-13A728D0A3E4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03C26E2-E557-4859-B8F1-F01B8D819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2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cross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apd.myflorida.com/news/toolkit.htm" TargetMode="External"/><Relationship Id="rId5" Type="http://schemas.openxmlformats.org/officeDocument/2006/relationships/hyperlink" Target="https://www.floridadisaster.org/planprepare/disability/" TargetMode="External"/><Relationship Id="rId4" Type="http://schemas.openxmlformats.org/officeDocument/2006/relationships/hyperlink" Target="http://www.fema.gov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5_25361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2600" y="5791200"/>
            <a:ext cx="3352800" cy="838200"/>
          </a:xfr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algn="r"/>
            <a:r>
              <a:rPr lang="en-US" sz="11200" b="1">
                <a:solidFill>
                  <a:schemeClr val="bg1"/>
                </a:solidFill>
                <a:latin typeface="+mj-lt"/>
              </a:rPr>
              <a:t>Barbara Palmer</a:t>
            </a:r>
            <a:endParaRPr lang="en-US" sz="11200" b="1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en-US" sz="9600" b="1" dirty="0">
                <a:solidFill>
                  <a:schemeClr val="bg1"/>
                </a:solidFill>
                <a:latin typeface="+mj-lt"/>
              </a:rPr>
              <a:t>APD Director      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                 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BA033C-2373-4174-8700-1EC0A0CF0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8076" y="6542050"/>
            <a:ext cx="413483" cy="279400"/>
          </a:xfrm>
        </p:spPr>
        <p:txBody>
          <a:bodyPr/>
          <a:lstStyle/>
          <a:p>
            <a:fld id="{B03C26E2-E557-4859-B8F1-F01B8D819792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 descr="APD logo  WHITE (CMYK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5486400"/>
            <a:ext cx="1447800" cy="9138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19132" y="4901624"/>
            <a:ext cx="358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+mj-lt"/>
              </a:rPr>
              <a:t>Rick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>Scott</a:t>
            </a:r>
            <a:r>
              <a:rPr lang="en-US" sz="2800" b="1" dirty="0">
                <a:solidFill>
                  <a:schemeClr val="bg1"/>
                </a:solidFill>
              </a:rPr>
              <a:t>                            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Governor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7A65E-83C1-45AA-9290-7CBB5F19AF41}"/>
              </a:ext>
            </a:extLst>
          </p:cNvPr>
          <p:cNvSpPr txBox="1"/>
          <p:nvPr/>
        </p:nvSpPr>
        <p:spPr>
          <a:xfrm>
            <a:off x="0" y="1982450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2018 Family Café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June 16, 2018</a:t>
            </a: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Disaster Preparedness, </a:t>
            </a: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Response &amp; Recovery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4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33" name="Straight Connector 20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22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24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6" name="Rectangle 26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7" name="Picture 28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1550" y="2400639"/>
            <a:ext cx="27450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4D2449F-0CD6-4804-8CF2-43FD7169BD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064001" y="1675351"/>
            <a:ext cx="4102099" cy="3507294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F076FF-A479-431A-8C2E-F90C5145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82132"/>
            <a:ext cx="2745042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rgbClr val="262626"/>
                </a:solidFill>
              </a:rPr>
              <a:t>Mitigation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65AB86-4868-45E2-8659-F4D990B18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1550" y="2493774"/>
            <a:ext cx="2745043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400" dirty="0">
              <a:solidFill>
                <a:srgbClr val="262626"/>
              </a:solidFill>
            </a:endParaRP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Education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Flood Zones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Evacuation Resources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Informed Decisions on Where and How You Live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Essentials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Resiliency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770CC-42FD-47FE-B484-68C2AB106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03C26E2-E557-4859-B8F1-F01B8D819792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5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4648B-8ADF-498A-84EE-F564F412F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Your Personal and Family Disaster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F987B-8E69-490A-BA52-F8CDA38D7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3000" b="1" dirty="0"/>
              <a:t>Create Your Emergency Plan in Just 3 Steps</a:t>
            </a:r>
          </a:p>
          <a:p>
            <a:pPr marL="0" indent="0" algn="ctr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dirty="0"/>
              <a:t>1. With your family or household members, discuss how to prepare and respond to the types of emergencies that are most likely to happen where you live, learn, work, and play. </a:t>
            </a:r>
          </a:p>
          <a:p>
            <a:pPr marL="457200" indent="-457200">
              <a:buAutoNum type="arabicPeriod"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2. Identify responsibilities for each member of your household and how you will work together as a team. 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/>
              <a:t>3. Practice as many elements of your plan as possible.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60CE0-36C3-409E-9614-AD6BD0067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Create and practice a disaster plan so your family will know what to do in a crisis.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2B393-D91A-43D9-A0DA-6D43BADD7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1ECFB-DA62-4E17-9C2A-A934991D0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5" y="1388533"/>
            <a:ext cx="2536798" cy="120226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Your Personal and Family Disaster Plan, cont.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FFDCC-543D-41D9-AEC5-788B61867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Shelter Plans</a:t>
            </a:r>
          </a:p>
          <a:p>
            <a:r>
              <a:rPr lang="en-US" b="1" dirty="0"/>
              <a:t>Plan A: Shelter in Place</a:t>
            </a:r>
          </a:p>
          <a:p>
            <a:pPr lvl="1"/>
            <a:r>
              <a:rPr lang="en-US" dirty="0"/>
              <a:t>Necessary Supplies and Notifications</a:t>
            </a:r>
          </a:p>
          <a:p>
            <a:r>
              <a:rPr lang="en-US" b="1" dirty="0"/>
              <a:t>Plan B: Evacuate to an Alternate Location</a:t>
            </a:r>
          </a:p>
          <a:p>
            <a:pPr lvl="1"/>
            <a:r>
              <a:rPr lang="en-US" dirty="0"/>
              <a:t>Friend or Relative</a:t>
            </a:r>
          </a:p>
          <a:p>
            <a:pPr lvl="1"/>
            <a:r>
              <a:rPr lang="en-US" dirty="0"/>
              <a:t>Group Home out of Harm’s Way</a:t>
            </a:r>
          </a:p>
          <a:p>
            <a:r>
              <a:rPr lang="en-US" b="1" dirty="0"/>
              <a:t>Plan C: Evacuate to a Shelter or Medical Facility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70F14-0A5A-4ECE-A664-C8D0C344E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6865" y="2819401"/>
            <a:ext cx="2536798" cy="2133599"/>
          </a:xfrm>
        </p:spPr>
        <p:txBody>
          <a:bodyPr>
            <a:noAutofit/>
          </a:bodyPr>
          <a:lstStyle/>
          <a:p>
            <a:endParaRPr lang="en-US" sz="800" dirty="0"/>
          </a:p>
          <a:p>
            <a:r>
              <a:rPr lang="en-US" sz="1800" dirty="0"/>
              <a:t>There are many resources available:</a:t>
            </a:r>
          </a:p>
          <a:p>
            <a:r>
              <a:rPr lang="en-US" sz="1800" dirty="0">
                <a:hlinkClick r:id="rId3"/>
              </a:rPr>
              <a:t>www.redcross.org</a:t>
            </a:r>
            <a:endParaRPr lang="en-US" sz="1800" dirty="0"/>
          </a:p>
          <a:p>
            <a:r>
              <a:rPr lang="en-US" sz="1800" dirty="0">
                <a:hlinkClick r:id="rId4"/>
              </a:rPr>
              <a:t>www.fema.gov</a:t>
            </a:r>
            <a:endParaRPr lang="en-US" sz="1800" dirty="0"/>
          </a:p>
          <a:p>
            <a:r>
              <a:rPr lang="en-US" sz="1800" dirty="0">
                <a:hlinkClick r:id="rId5"/>
              </a:rPr>
              <a:t>https://www.floridadisaster.org/planprepare/disability/</a:t>
            </a:r>
            <a:r>
              <a:rPr lang="en-US" sz="1800" dirty="0"/>
              <a:t> </a:t>
            </a:r>
          </a:p>
          <a:p>
            <a:r>
              <a:rPr lang="en-US" sz="1800" dirty="0">
                <a:hlinkClick r:id="rId6"/>
              </a:rPr>
              <a:t>http://apd.myflorida.com/news/toolkit.htm</a:t>
            </a:r>
            <a:r>
              <a:rPr lang="en-US" sz="18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A9077-2407-4628-981E-A774FE853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2DFE-51F2-45D2-8889-8B8F21920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 General Population Shelters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1F345B-EDE3-4553-B0A6-D523CA315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19563" y="1500982"/>
            <a:ext cx="3856037" cy="385603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5E7F5-C784-4119-94ED-5957BDCCA4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Last Resort Lifeboat</a:t>
            </a:r>
          </a:p>
          <a:p>
            <a:r>
              <a:rPr lang="en-US" dirty="0"/>
              <a:t>Access/Functional Needs</a:t>
            </a:r>
          </a:p>
          <a:p>
            <a:r>
              <a:rPr lang="en-US" dirty="0"/>
              <a:t>10-20 Sq. ft</a:t>
            </a:r>
          </a:p>
          <a:p>
            <a:r>
              <a:rPr lang="en-US" dirty="0"/>
              <a:t>Basic First Aid/Volunteers</a:t>
            </a:r>
          </a:p>
          <a:p>
            <a:r>
              <a:rPr lang="en-US" dirty="0"/>
              <a:t>Hot, Crowded, Noisy</a:t>
            </a:r>
          </a:p>
          <a:p>
            <a:r>
              <a:rPr lang="en-US" dirty="0"/>
              <a:t>Limited Food and Comforts</a:t>
            </a:r>
          </a:p>
          <a:p>
            <a:r>
              <a:rPr lang="en-US" dirty="0"/>
              <a:t>338,000 Sheltered - Irma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9086F-24DC-4F5F-84DC-E3F2F63C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1550" y="2400639"/>
            <a:ext cx="27450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4A7638-2EA2-48BC-9822-2A1E6B93F2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064001" y="1747138"/>
            <a:ext cx="4102099" cy="3363721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6C330E-DE4C-45AA-B24B-48A13026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82132"/>
            <a:ext cx="2745042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>
                <a:solidFill>
                  <a:srgbClr val="262626"/>
                </a:solidFill>
              </a:rPr>
              <a:t>Special Needs Shelters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A86CA-6F7E-4BB9-ABA3-00120E8E0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493774"/>
            <a:ext cx="2954593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1400" dirty="0">
                <a:solidFill>
                  <a:srgbClr val="262626"/>
                </a:solidFill>
              </a:rPr>
              <a:t>This Should Not Be First Option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Requires Registration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Medically Fragile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Oxygen Dependent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Dialysis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Indwelling Catheters - Other Invasive Procedures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60 sq. ft./ Person</a:t>
            </a:r>
          </a:p>
          <a:p>
            <a:pPr algn="ctr"/>
            <a:r>
              <a:rPr lang="en-US" sz="1400" dirty="0">
                <a:solidFill>
                  <a:srgbClr val="262626"/>
                </a:solidFill>
              </a:rPr>
              <a:t>Expectations</a:t>
            </a:r>
          </a:p>
          <a:p>
            <a:pPr algn="ctr"/>
            <a:endParaRPr lang="en-US" sz="1400" dirty="0">
              <a:solidFill>
                <a:srgbClr val="262626"/>
              </a:solidFill>
            </a:endParaRPr>
          </a:p>
          <a:p>
            <a:pPr marL="0" indent="0" algn="ctr">
              <a:buNone/>
            </a:pPr>
            <a:endParaRPr lang="en-US" sz="1400" dirty="0">
              <a:solidFill>
                <a:srgbClr val="262626"/>
              </a:solidFill>
            </a:endParaRPr>
          </a:p>
          <a:p>
            <a:pPr algn="ctr"/>
            <a:endParaRPr lang="en-US" sz="1400" dirty="0">
              <a:solidFill>
                <a:srgbClr val="262626"/>
              </a:solidFill>
            </a:endParaRPr>
          </a:p>
          <a:p>
            <a:pPr algn="ctr"/>
            <a:endParaRPr lang="en-US" sz="1400" dirty="0">
              <a:solidFill>
                <a:srgbClr val="262626"/>
              </a:solidFill>
            </a:endParaRPr>
          </a:p>
          <a:p>
            <a:pPr algn="ctr"/>
            <a:endParaRPr lang="en-US" sz="1400" dirty="0">
              <a:solidFill>
                <a:srgbClr val="262626"/>
              </a:solidFill>
            </a:endParaRPr>
          </a:p>
          <a:p>
            <a:pPr algn="ctr"/>
            <a:endParaRPr lang="en-US" sz="1400" dirty="0">
              <a:solidFill>
                <a:srgbClr val="262626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2F13-594A-4067-B767-599F93B8B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03C26E2-E557-4859-B8F1-F01B8D819792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C5F86-6155-40B4-9F2C-2679B86A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Sheltering 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A0D9C-480B-4E75-96E7-C095686FD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NOT in an Evacuation Zone</a:t>
            </a:r>
          </a:p>
          <a:p>
            <a:r>
              <a:rPr lang="en-US" dirty="0"/>
              <a:t>Use of Host Home Approach - Preferred</a:t>
            </a:r>
          </a:p>
          <a:p>
            <a:r>
              <a:rPr lang="en-US" dirty="0"/>
              <a:t>Combine Resources</a:t>
            </a:r>
          </a:p>
          <a:p>
            <a:r>
              <a:rPr lang="en-US" dirty="0"/>
              <a:t>Improved Level of Supervision/Response</a:t>
            </a:r>
          </a:p>
          <a:p>
            <a:r>
              <a:rPr lang="en-US" dirty="0"/>
              <a:t>Better Environment</a:t>
            </a:r>
          </a:p>
          <a:p>
            <a:r>
              <a:rPr lang="en-US" dirty="0"/>
              <a:t>Place of Service Flexibility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D4D97-54C4-4821-AB64-80A2F1129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14" y="2993333"/>
            <a:ext cx="2247900" cy="2705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D0BBB-118A-491C-BC3E-895FE36A4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EBF98-A05E-48EC-99D9-256338A8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Evacuation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0F2E9-6EE6-490E-8DED-08F7F8F5A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- Upwards of 20 hours to Leave the State</a:t>
            </a:r>
          </a:p>
          <a:p>
            <a:r>
              <a:rPr lang="en-US" dirty="0"/>
              <a:t>Gas - Average Transaction $10</a:t>
            </a:r>
          </a:p>
          <a:p>
            <a:r>
              <a:rPr lang="en-US" dirty="0"/>
              <a:t>3 Million Not in Evacuation Zones</a:t>
            </a:r>
          </a:p>
          <a:p>
            <a:r>
              <a:rPr lang="en-US" dirty="0"/>
              <a:t>Lack of Hotels - Led to Overuse of Shelters</a:t>
            </a:r>
          </a:p>
          <a:p>
            <a:r>
              <a:rPr lang="en-US" dirty="0"/>
              <a:t>Where is it Exactly You are Going?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F894D-7350-478B-934F-00365610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64" y="2906183"/>
            <a:ext cx="3048000" cy="28088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E1DFF-9CFC-4541-8C5C-FBF911C69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0004EA-9F0C-4A12-A5D8-EBF6841F4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Irma 2017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81CEB1-0512-47EA-9725-0F8DC0690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Satellite	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E3B81BB-0518-46F1-9304-52FC08991B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76338" y="3469368"/>
            <a:ext cx="3338512" cy="2254477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0B3D646-4294-417B-86CA-3A4396C35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         Spaghetti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67C255C-7A73-4C11-B9E1-E662D9C1A7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1850" y="3469368"/>
            <a:ext cx="3336925" cy="22544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579C3-BAFB-4638-9CA3-6D3D721FE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89024-FBCE-4E3B-9EC3-E38DD4A2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Charley 9/12/04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A7D4B2-DCD1-4689-8446-B12CAF2B8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3215" y="2490788"/>
            <a:ext cx="5505507" cy="34448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A3417-D14B-408B-A87B-2237AD112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9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EEC5F-F2FB-40E4-A0EF-87BB228E5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Katrina 8/28/05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A963A4-31B1-43AC-8A66-B72C54B5B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2494" y="2490788"/>
            <a:ext cx="5066950" cy="34448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D2953-3975-434E-9A18-01EEA82F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udget powerpt.4 20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66009C-4DDC-4AF0-9EB2-2D34831EE038}"/>
              </a:ext>
            </a:extLst>
          </p:cNvPr>
          <p:cNvSpPr txBox="1"/>
          <p:nvPr/>
        </p:nvSpPr>
        <p:spPr>
          <a:xfrm>
            <a:off x="0" y="457200"/>
            <a:ext cx="9144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Disaster Preparedness, Response &amp; Recovery</a:t>
            </a: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Karen Hagan, Chief of Staff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Michael Taylor, Suncoast Region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Jeannette Estes, Central Region</a:t>
            </a:r>
          </a:p>
          <a:p>
            <a:pPr algn="ctr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Agency for Persons with Disabilities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2E66A-AD7C-4C99-8EDB-A6AEF8A8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414EFF-75C9-4720-B851-F5F076EBD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APD Roles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AB4D8F-FFBE-4904-98A1-4D3106088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Concept of Operations Plan</a:t>
            </a:r>
          </a:p>
          <a:p>
            <a:pPr lvl="1"/>
            <a:r>
              <a:rPr lang="en-US" dirty="0"/>
              <a:t>Mission Essential Functions</a:t>
            </a:r>
          </a:p>
          <a:p>
            <a:pPr lvl="1"/>
            <a:r>
              <a:rPr lang="en-US" dirty="0"/>
              <a:t>Staff Listings</a:t>
            </a:r>
          </a:p>
          <a:p>
            <a:pPr lvl="1"/>
            <a:r>
              <a:rPr lang="en-US" dirty="0"/>
              <a:t>Alternative Locations (COOP)</a:t>
            </a:r>
          </a:p>
          <a:p>
            <a:pPr lvl="1"/>
            <a:r>
              <a:rPr lang="en-US" dirty="0"/>
              <a:t>Identifies Incident Management Team </a:t>
            </a:r>
          </a:p>
          <a:p>
            <a:pPr lvl="1"/>
            <a:r>
              <a:rPr lang="en-US" dirty="0"/>
              <a:t>Designated Representation at the State Emergency Operations Center (EOC)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7F6A6-C6A2-4A3A-B51C-50B2640F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8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udget powerpt.4 20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3855" y="0"/>
            <a:ext cx="9144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0DFF21B-B32F-4BBD-A1C9-068DD677C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Gathering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AF1519-5D84-4E0B-8F35-689694103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19563" y="1752600"/>
            <a:ext cx="3856037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F6E24E-F1AF-48AD-8989-FDB397222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Licensed Homes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Supported Living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Independent Living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Family Home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High Level of Information Sharing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25814-42F7-4B11-8884-D261FBB4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1AF66-E41A-46C4-BF07-68D7CAB2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APD Emergency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4DAE2-94F9-4DE8-81FD-4CFD2753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Daily Calls - 7 days per Week</a:t>
            </a:r>
          </a:p>
          <a:p>
            <a:r>
              <a:rPr lang="en-US" dirty="0"/>
              <a:t>Local, County, State, and Federal Participation</a:t>
            </a:r>
          </a:p>
          <a:p>
            <a:r>
              <a:rPr lang="en-US" dirty="0"/>
              <a:t>Waiver Support Coordinator Association and Partner Participation</a:t>
            </a:r>
          </a:p>
          <a:p>
            <a:r>
              <a:rPr lang="en-US" dirty="0"/>
              <a:t>“Unmet Needs”- Focus on Safe Shelter, Power &amp; Water - Response &amp; Recovery</a:t>
            </a:r>
          </a:p>
          <a:p>
            <a:r>
              <a:rPr lang="en-US" dirty="0"/>
              <a:t>APD has 24/7 Participation at the State Emergency Operations Center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4E9EE-B951-466F-B5E4-FC3CFA43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4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udget powerpt.4 20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-304800" y="304800"/>
            <a:ext cx="9144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F2A8318-215B-4975-844D-F66813271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Response and Recovery</a:t>
            </a:r>
            <a:br>
              <a:rPr lang="en-US" sz="4400" dirty="0"/>
            </a:br>
            <a:r>
              <a:rPr lang="en-US" sz="4400" dirty="0"/>
              <a:t>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7503E-0BC9-4A83-BAB5-1C54B15C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C222F-5013-44DE-BE96-53A29E067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4" y="2490135"/>
            <a:ext cx="7052735" cy="344499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Governor’s Press Releases</a:t>
            </a:r>
          </a:p>
          <a:p>
            <a:r>
              <a:rPr lang="en-US" dirty="0"/>
              <a:t>Floridadisaster.org</a:t>
            </a:r>
          </a:p>
          <a:p>
            <a:r>
              <a:rPr lang="en-US" dirty="0"/>
              <a:t>APD Website - Recovery Toolkit &amp; Resource Directory</a:t>
            </a:r>
          </a:p>
          <a:p>
            <a:r>
              <a:rPr lang="en-US" dirty="0"/>
              <a:t>Everbridge</a:t>
            </a:r>
          </a:p>
          <a:p>
            <a:r>
              <a:rPr lang="en-US" dirty="0"/>
              <a:t>Local and State EM Communications</a:t>
            </a:r>
          </a:p>
          <a:p>
            <a:r>
              <a:rPr lang="en-US" dirty="0"/>
              <a:t>Shared News Releases</a:t>
            </a:r>
          </a:p>
          <a:p>
            <a:r>
              <a:rPr lang="en-US" dirty="0"/>
              <a:t>APD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3094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udget powerpt.4 20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31CEA54-F51B-43DF-9D63-C35B56F06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After Action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855302-143D-471A-8C63-0C47462A2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51409" y="1905000"/>
            <a:ext cx="4154391" cy="3447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A23532-6C6D-4FE3-8BB5-7CEAECAE7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031065"/>
            <a:ext cx="2743200" cy="26839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871CD-AF70-440B-AEC9-BA4F32F7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udget powerpt.4 20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DD75E4-B4A7-446E-86D8-103B6005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5" y="1143000"/>
            <a:ext cx="2536798" cy="1295400"/>
          </a:xfrm>
        </p:spPr>
        <p:txBody>
          <a:bodyPr>
            <a:normAutofit/>
          </a:bodyPr>
          <a:lstStyle/>
          <a:p>
            <a:r>
              <a:rPr lang="en-US" sz="3200" dirty="0"/>
              <a:t>FDDC- Disaster Ready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10B2802-48FB-4B5F-ACBC-488B9DA79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062" y="1388534"/>
            <a:ext cx="3855539" cy="4487333"/>
          </a:xfrm>
        </p:spPr>
        <p:txBody>
          <a:bodyPr/>
          <a:lstStyle/>
          <a:p>
            <a:r>
              <a:rPr lang="en-US" dirty="0"/>
              <a:t>Three Important Themes</a:t>
            </a:r>
          </a:p>
          <a:p>
            <a:pPr lvl="1"/>
            <a:r>
              <a:rPr lang="en-US" dirty="0"/>
              <a:t>No one-size-fits-all</a:t>
            </a:r>
          </a:p>
          <a:p>
            <a:pPr lvl="1"/>
            <a:r>
              <a:rPr lang="en-US" dirty="0"/>
              <a:t>Know your county</a:t>
            </a:r>
          </a:p>
          <a:p>
            <a:pPr lvl="1"/>
            <a:r>
              <a:rPr lang="en-US" dirty="0"/>
              <a:t>All hazards approach</a:t>
            </a:r>
          </a:p>
          <a:p>
            <a:r>
              <a:rPr lang="en-US" dirty="0"/>
              <a:t>Worksheets</a:t>
            </a:r>
          </a:p>
          <a:p>
            <a:r>
              <a:rPr lang="en-US" dirty="0"/>
              <a:t>Resources</a:t>
            </a:r>
          </a:p>
          <a:p>
            <a:r>
              <a:rPr lang="en-US" dirty="0"/>
              <a:t>Template for Written Emergency Plan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11022D-0D13-4761-BFBD-0002BD60F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26" y="2981855"/>
            <a:ext cx="2848475" cy="24876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17D5C-F7BE-4BCC-9CD7-20F26B491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8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udget powerpt.4 20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D93D83E-61BA-4503-96B3-12334B8A7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A456A-165C-41D7-9B12-8D087A12D2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Living Document</a:t>
            </a:r>
          </a:p>
          <a:p>
            <a:r>
              <a:rPr lang="en-US" dirty="0"/>
              <a:t>Ensure Those Tasked with a Role are Aware and Remain Available</a:t>
            </a:r>
          </a:p>
          <a:p>
            <a:r>
              <a:rPr lang="en-US"/>
              <a:t>Communication Needs</a:t>
            </a:r>
            <a:endParaRPr lang="en-US" dirty="0"/>
          </a:p>
          <a:p>
            <a:r>
              <a:rPr lang="en-US" dirty="0"/>
              <a:t>Practice!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7B5245-E818-48D6-8ADC-2A8AC334A0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14426" y="2667000"/>
            <a:ext cx="3337560" cy="24153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4D5EF-7257-45F8-BF24-78B16566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udget powerpt.4 20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9AFE733-07CF-464E-A6E5-BA6C0CB8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Involved!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A5B282-103E-48EE-871E-254125FDF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800" dirty="0"/>
              <a:t>CERT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74A558-4027-430D-B738-BB1D8A7B19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Community Emergency Response Team 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33A71C-5F4D-4540-B998-78E486365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800" dirty="0"/>
              <a:t>SERT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BFE37F-BE53-441A-A7CF-4E8BCBBA013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State Emergency Response Team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13B65-D4DD-45D1-9C75-B43622A6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85E1FB-8E07-4ABC-AA45-9C06C1035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248" y="4114800"/>
            <a:ext cx="2590800" cy="1685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9E55EE-FBA4-4137-AAC9-A8EB8921A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002" y="4114800"/>
            <a:ext cx="2557598" cy="17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Budget powerpt.4 201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66009C-4DDC-4AF0-9EB2-2D34831EE038}"/>
              </a:ext>
            </a:extLst>
          </p:cNvPr>
          <p:cNvSpPr txBox="1"/>
          <p:nvPr/>
        </p:nvSpPr>
        <p:spPr>
          <a:xfrm>
            <a:off x="76200" y="9906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</a:p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r>
              <a:rPr lang="en-US" sz="32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62990-080C-402D-B3D8-1F7028CF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90FB4-9137-4DD2-B857-DFDDE3C8C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565339"/>
            <a:ext cx="533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_25361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PD logo COLOR (RGB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7044" y="609600"/>
            <a:ext cx="7549911" cy="24810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DBC1E-BFD6-4468-8B57-38FA6D56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9D265-A4F7-4382-A865-22509E91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Disasters Are Not Equal Opportunity Events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FBA4D9-A405-4BDF-A8F1-99884D2432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76866" y="2590800"/>
            <a:ext cx="3318934" cy="28193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AE06-5307-48C9-8DD3-019DD2A977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Elderly</a:t>
            </a:r>
          </a:p>
          <a:p>
            <a:r>
              <a:rPr lang="en-US" dirty="0"/>
              <a:t>Undocumented Migrants</a:t>
            </a:r>
          </a:p>
          <a:p>
            <a:r>
              <a:rPr lang="en-US" dirty="0"/>
              <a:t>Individuals with Disabilities</a:t>
            </a:r>
          </a:p>
          <a:p>
            <a:r>
              <a:rPr lang="en-US" dirty="0"/>
              <a:t>Poor/Socio-Economic Status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41DB0-E830-4DB4-BEB0-E84F4387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BE2AE8-7E5D-4375-BE9E-B4C6FF785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Disaster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A84E46-7B77-4C6C-B940-4D817C70C9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76338" y="2730418"/>
            <a:ext cx="3338512" cy="296085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4D67CC-195D-4785-9578-A5D6DE9770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Mobility Limitations</a:t>
            </a:r>
          </a:p>
          <a:p>
            <a:r>
              <a:rPr lang="en-US" dirty="0"/>
              <a:t>Reluctance</a:t>
            </a:r>
          </a:p>
          <a:p>
            <a:r>
              <a:rPr lang="en-US" dirty="0"/>
              <a:t>Chronic Conditions that Deteriorate </a:t>
            </a:r>
          </a:p>
          <a:p>
            <a:r>
              <a:rPr lang="en-US" dirty="0"/>
              <a:t>Homebound</a:t>
            </a:r>
          </a:p>
          <a:p>
            <a:r>
              <a:rPr lang="en-US" dirty="0"/>
              <a:t>ALF Issue in Florida During Irma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8D11B-4A1C-4FCF-9F4B-7FD48A79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9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9774E52-64B3-4E5D-A092-4A9F4B24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Disaster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EC8BF4-ED43-4A8D-96C2-41C9925456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Loss of Home-Based Services</a:t>
            </a:r>
          </a:p>
          <a:p>
            <a:r>
              <a:rPr lang="en-US" dirty="0"/>
              <a:t>Isolation</a:t>
            </a:r>
          </a:p>
          <a:p>
            <a:r>
              <a:rPr lang="en-US" dirty="0"/>
              <a:t>Diminished Natural Supports</a:t>
            </a:r>
          </a:p>
          <a:p>
            <a:r>
              <a:rPr lang="en-US" dirty="0"/>
              <a:t>Increased Risks with Interruption of Medical Care</a:t>
            </a:r>
          </a:p>
          <a:p>
            <a:r>
              <a:rPr lang="en-US" dirty="0"/>
              <a:t>Basic Preparations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B4B6C16-D660-423A-8323-87A3C911F3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19440" y="2566977"/>
            <a:ext cx="3857760" cy="302269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07DE7-BABB-4D5E-A36D-76CD2655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42FDD4-B7BD-46B2-98F1-E031F4A3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Management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F55BEA-2F7F-4823-8F08-5A384BAB0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5000" y="2490788"/>
            <a:ext cx="5334000" cy="34448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E8AB68-733E-418B-8684-2972175C8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8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5961-A3E2-48A7-AD81-AD6E2FFF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Preparedness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ACCA85-A152-4B5F-914B-51C3E6AD1B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76338" y="2819400"/>
            <a:ext cx="3338512" cy="227250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D8FE2-CA53-4274-8659-DC2D2F0ABD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Develop a Plan</a:t>
            </a:r>
          </a:p>
          <a:p>
            <a:r>
              <a:rPr lang="en-US" dirty="0"/>
              <a:t>Gather Supplies</a:t>
            </a:r>
          </a:p>
          <a:p>
            <a:r>
              <a:rPr lang="en-US" dirty="0"/>
              <a:t>Community Resources</a:t>
            </a:r>
          </a:p>
          <a:p>
            <a:r>
              <a:rPr lang="en-US" dirty="0"/>
              <a:t>Communicate Plan</a:t>
            </a:r>
          </a:p>
          <a:p>
            <a:r>
              <a:rPr lang="en-US" dirty="0"/>
              <a:t>Test!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543923-A20D-49C5-A15E-1B14F0F9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C26E2-E557-4859-B8F1-F01B8D81979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D56E41F-B8E0-4D18-B554-FD40260DE0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B31E17-E562-4F82-98D0-858C84120F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8BF3B07-5EF6-4E5B-834E-C1398DB60A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DDA1859-D108-4C60-B38B-C85485AB38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498EA77-084B-43CC-B94D-566F1D8E1E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9B16D3F-47E8-419E-9C4E-ED6FC918FB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2308B7-2829-44DD-B213-27EEBDED1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0066" y="2400639"/>
            <a:ext cx="25323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3E937B9-07EE-456A-A31C-41A8866E28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482" y="1092200"/>
            <a:ext cx="4457015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281847-A9BA-4689-A085-A0E0AFB510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59512" y="1854942"/>
            <a:ext cx="3959083" cy="2969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96620-A0D5-4F2C-AF3B-6CD07FF4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868" y="982132"/>
            <a:ext cx="2520579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262626"/>
                </a:solidFill>
              </a:rPr>
              <a:t>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99152-246B-416D-BA18-C09C6B045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1868" y="2556932"/>
            <a:ext cx="2520578" cy="33189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262626"/>
                </a:solidFill>
              </a:rPr>
              <a:t>Evacuation/Shelter Decision - Execute the Plan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262626"/>
                </a:solidFill>
              </a:rPr>
              <a:t>First Responders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262626"/>
                </a:solidFill>
              </a:rPr>
              <a:t>Power Outages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262626"/>
                </a:solidFill>
              </a:rPr>
              <a:t>Health Care Facilities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262626"/>
                </a:solidFill>
              </a:rPr>
              <a:t>Infrastructure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262626"/>
                </a:solidFill>
              </a:rPr>
              <a:t>State Assistance Information 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B1A11-0E96-41E5-B3A6-81CB2D7A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03C26E2-E557-4859-B8F1-F01B8D819792}" type="slidenum">
              <a:rPr lang="en-US">
                <a:solidFill>
                  <a:srgbClr val="000000"/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1802" y="0"/>
            <a:ext cx="9172471" cy="6856214"/>
            <a:chOff x="-15736" y="0"/>
            <a:chExt cx="12229962" cy="685621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0066" y="2400639"/>
            <a:ext cx="25323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482" y="1092200"/>
            <a:ext cx="4457015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EA0294-F144-4067-910C-EE5217A96F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6"/>
          <a:srcRect l="21808" r="35356" b="-2"/>
          <a:stretch/>
        </p:blipFill>
        <p:spPr>
          <a:xfrm>
            <a:off x="1059512" y="1410208"/>
            <a:ext cx="3959083" cy="3858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8E55AC-F5A7-40ED-B156-3E684277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868" y="982132"/>
            <a:ext cx="2520579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Recovery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04237-D16E-4786-8CDA-FCD238830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1868" y="2556932"/>
            <a:ext cx="2520578" cy="331893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200" dirty="0"/>
              <a:t>Bulk Distribution (PODS)</a:t>
            </a:r>
          </a:p>
          <a:p>
            <a:r>
              <a:rPr lang="en-US" sz="2200" dirty="0"/>
              <a:t>Debris Collection</a:t>
            </a:r>
          </a:p>
          <a:p>
            <a:r>
              <a:rPr lang="en-US" sz="2200" dirty="0"/>
              <a:t>Information Centers</a:t>
            </a:r>
          </a:p>
          <a:p>
            <a:r>
              <a:rPr lang="en-US" sz="2200" dirty="0"/>
              <a:t>Individual Assistance Programs</a:t>
            </a:r>
          </a:p>
          <a:p>
            <a:r>
              <a:rPr lang="en-US" sz="2200" dirty="0"/>
              <a:t>Coordinated County, State, and Federal Resources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D12B7-681B-437C-BF73-B01E801B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65425" y="5969000"/>
            <a:ext cx="407023" cy="279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03C26E2-E557-4859-B8F1-F01B8D819792}" type="slidenum">
              <a:rPr lang="en-US" smtClean="0"/>
              <a:pPr defTabSz="914400"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ibl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D73DD3EC432648B387971B6F9BDB87" ma:contentTypeVersion="1" ma:contentTypeDescription="Create a new document." ma:contentTypeScope="" ma:versionID="01b00333f28dea95ad97d54ea5ad3284">
  <xsd:schema xmlns:xsd="http://www.w3.org/2001/XMLSchema" xmlns:xs="http://www.w3.org/2001/XMLSchema" xmlns:p="http://schemas.microsoft.com/office/2006/metadata/properties" xmlns:ns2="5679e9c2-8d5a-444c-8911-be080edbc981" targetNamespace="http://schemas.microsoft.com/office/2006/metadata/properties" ma:root="true" ma:fieldsID="4136b8cd36526a2316ee89dc130d3c2e" ns2:_="">
    <xsd:import namespace="5679e9c2-8d5a-444c-8911-be080edbc98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9e9c2-8d5a-444c-8911-be080edbc98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679e9c2-8d5a-444c-8911-be080edbc981">KTW3WUU43X4F-2-207</_dlc_DocId>
    <_dlc_DocIdUrl xmlns="5679e9c2-8d5a-444c-8911-be080edbc981">
      <Url>https://apdfl.sharepoint.com/sites/comm/_layouts/15/DocIdRedir.aspx?ID=KTW3WUU43X4F-2-207</Url>
      <Description>KTW3WUU43X4F-2-207</Description>
    </_dlc_DocIdUrl>
  </documentManagement>
</p:properties>
</file>

<file path=customXml/itemProps1.xml><?xml version="1.0" encoding="utf-8"?>
<ds:datastoreItem xmlns:ds="http://schemas.openxmlformats.org/officeDocument/2006/customXml" ds:itemID="{291669E5-DCD6-49C1-A2F5-406F78A2EE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9e9c2-8d5a-444c-8911-be080edbc9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B80B2A-B35B-4457-9722-9C024D51952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35B9E98-6423-407B-A1B1-F0239A0D320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9638835-E662-48EE-9ACD-0F75A36340A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679e9c2-8d5a-444c-8911-be080edbc98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3110</TotalTime>
  <Words>2301</Words>
  <Application>Microsoft Office PowerPoint</Application>
  <PresentationFormat>On-screen Show (4:3)</PresentationFormat>
  <Paragraphs>429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Garamond</vt:lpstr>
      <vt:lpstr>Organic</vt:lpstr>
      <vt:lpstr>PowerPoint Presentation</vt:lpstr>
      <vt:lpstr>PowerPoint Presentation</vt:lpstr>
      <vt:lpstr>Disasters Are Not Equal Opportunity Events</vt:lpstr>
      <vt:lpstr>Impact of Disaster</vt:lpstr>
      <vt:lpstr>Impact of Disaster</vt:lpstr>
      <vt:lpstr>Emergency Management</vt:lpstr>
      <vt:lpstr>Preparedness</vt:lpstr>
      <vt:lpstr>Response</vt:lpstr>
      <vt:lpstr>Recovery</vt:lpstr>
      <vt:lpstr>Mitigation</vt:lpstr>
      <vt:lpstr>Your Personal and Family Disaster Plan</vt:lpstr>
      <vt:lpstr>Your Personal and Family Disaster Plan, cont.</vt:lpstr>
      <vt:lpstr> General Population Shelters</vt:lpstr>
      <vt:lpstr>Special Needs Shelters</vt:lpstr>
      <vt:lpstr>Sheltering Alternatives</vt:lpstr>
      <vt:lpstr>Evacuation Issues</vt:lpstr>
      <vt:lpstr>Irma 2017</vt:lpstr>
      <vt:lpstr>Charley 9/12/04</vt:lpstr>
      <vt:lpstr>Katrina 8/28/05</vt:lpstr>
      <vt:lpstr>APD Roles</vt:lpstr>
      <vt:lpstr>Information Gathering</vt:lpstr>
      <vt:lpstr>APD Emergency Operations</vt:lpstr>
      <vt:lpstr>Response and Recovery Resources</vt:lpstr>
      <vt:lpstr>After Action</vt:lpstr>
      <vt:lpstr>FDDC- Disaster Ready</vt:lpstr>
      <vt:lpstr>The Plan</vt:lpstr>
      <vt:lpstr>Get Involved!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tharpek</dc:creator>
  <cp:lastModifiedBy>Zoe Linafelt</cp:lastModifiedBy>
  <cp:revision>145</cp:revision>
  <cp:lastPrinted>2018-06-12T16:58:22Z</cp:lastPrinted>
  <dcterms:created xsi:type="dcterms:W3CDTF">2011-04-05T17:34:54Z</dcterms:created>
  <dcterms:modified xsi:type="dcterms:W3CDTF">2018-06-13T16:04:04Z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0x010100A3D73DD3EC432648B387971B6F9BDB87</vt:lpwstr>
  </property>
  <property fmtid="{D5CDD505-2E9C-101B-9397-08002B2CF9AE}" pid="3" name="_dlc_DocIdItemGuid">
    <vt:lpwstr>12d44106-dd32-4f62-a92d-10662a6cf9aa</vt:lpwstr>
  </property>
</Properties>
</file>